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Nunito"/>
      <p:regular r:id="rId17"/>
      <p:bold r:id="rId18"/>
      <p:italic r:id="rId19"/>
      <p:boldItalic r:id="rId20"/>
    </p:embeddedFont>
    <p:embeddedFont>
      <p:font typeface="Maven Pro"/>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boldItalic.fntdata"/><Relationship Id="rId11" Type="http://schemas.openxmlformats.org/officeDocument/2006/relationships/slide" Target="slides/slide6.xml"/><Relationship Id="rId22" Type="http://schemas.openxmlformats.org/officeDocument/2006/relationships/font" Target="fonts/MavenPro-bold.fntdata"/><Relationship Id="rId10" Type="http://schemas.openxmlformats.org/officeDocument/2006/relationships/slide" Target="slides/slide5.xml"/><Relationship Id="rId21" Type="http://schemas.openxmlformats.org/officeDocument/2006/relationships/font" Target="fonts/MavenPro-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Nuni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Nunito-italic.fntdata"/><Relationship Id="rId6" Type="http://schemas.openxmlformats.org/officeDocument/2006/relationships/slide" Target="slides/slide1.xml"/><Relationship Id="rId18" Type="http://schemas.openxmlformats.org/officeDocument/2006/relationships/font" Target="fonts/Nuni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d5224f0201_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d5224f0201_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cd829a484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cd829a484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5224f0201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5224f0201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5224f0201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d5224f0201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d5224f020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d5224f020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d5224f0201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d5224f0201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d829a484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cd829a484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5224f0201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d5224f0201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d5224f0201_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d5224f0201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d5224f0201_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d5224f0201_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350725" y="1335625"/>
            <a:ext cx="4034100" cy="20886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Disney Movie Analysis in Python</a:t>
            </a:r>
            <a:endParaRPr/>
          </a:p>
        </p:txBody>
      </p:sp>
      <p:sp>
        <p:nvSpPr>
          <p:cNvPr id="278" name="Google Shape;278;p13"/>
          <p:cNvSpPr txBox="1"/>
          <p:nvPr>
            <p:ph idx="1" type="subTitle"/>
          </p:nvPr>
        </p:nvSpPr>
        <p:spPr>
          <a:xfrm>
            <a:off x="350725" y="3352700"/>
            <a:ext cx="41226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Group 1: Aaron Ledbetter, Xavier Owens, Blake Best, Jose Melendez</a:t>
            </a:r>
            <a:endParaRPr/>
          </a:p>
        </p:txBody>
      </p:sp>
      <p:pic>
        <p:nvPicPr>
          <p:cNvPr id="279" name="Google Shape;279;p13"/>
          <p:cNvPicPr preferRelativeResize="0"/>
          <p:nvPr/>
        </p:nvPicPr>
        <p:blipFill>
          <a:blip r:embed="rId3">
            <a:alphaModFix/>
          </a:blip>
          <a:stretch>
            <a:fillRect/>
          </a:stretch>
        </p:blipFill>
        <p:spPr>
          <a:xfrm>
            <a:off x="4473250" y="1335625"/>
            <a:ext cx="4232975" cy="345051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2"/>
          <p:cNvSpPr txBox="1"/>
          <p:nvPr>
            <p:ph idx="1" type="subTitle"/>
          </p:nvPr>
        </p:nvSpPr>
        <p:spPr>
          <a:xfrm>
            <a:off x="2444250" y="153125"/>
            <a:ext cx="4255500" cy="6954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b="1" lang="en" sz="3600">
                <a:latin typeface="Maven Pro"/>
                <a:ea typeface="Maven Pro"/>
                <a:cs typeface="Maven Pro"/>
                <a:sym typeface="Maven Pro"/>
              </a:rPr>
              <a:t>Top grossing Movies</a:t>
            </a:r>
            <a:endParaRPr/>
          </a:p>
        </p:txBody>
      </p:sp>
      <p:pic>
        <p:nvPicPr>
          <p:cNvPr id="343" name="Google Shape;343;p22"/>
          <p:cNvPicPr preferRelativeResize="0"/>
          <p:nvPr/>
        </p:nvPicPr>
        <p:blipFill>
          <a:blip r:embed="rId3">
            <a:alphaModFix/>
          </a:blip>
          <a:stretch>
            <a:fillRect/>
          </a:stretch>
        </p:blipFill>
        <p:spPr>
          <a:xfrm>
            <a:off x="2444250" y="947800"/>
            <a:ext cx="4162978" cy="3990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23"/>
          <p:cNvSpPr txBox="1"/>
          <p:nvPr>
            <p:ph type="ctrTitle"/>
          </p:nvPr>
        </p:nvSpPr>
        <p:spPr>
          <a:xfrm>
            <a:off x="824000" y="50196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Business insights </a:t>
            </a:r>
            <a:endParaRPr/>
          </a:p>
        </p:txBody>
      </p:sp>
      <p:sp>
        <p:nvSpPr>
          <p:cNvPr id="349" name="Google Shape;349;p23"/>
          <p:cNvSpPr txBox="1"/>
          <p:nvPr>
            <p:ph idx="1" type="subTitle"/>
          </p:nvPr>
        </p:nvSpPr>
        <p:spPr>
          <a:xfrm>
            <a:off x="782300" y="2058375"/>
            <a:ext cx="4208400" cy="28260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a:t>C</a:t>
            </a:r>
            <a:r>
              <a:rPr lang="en" sz="1708"/>
              <a:t>omedy movies are by far the most common and profitable genre Disney has created, although Adventure and Drama are a very close second and third.</a:t>
            </a:r>
            <a:endParaRPr sz="1708"/>
          </a:p>
          <a:p>
            <a:pPr indent="0" lvl="0" marL="0" rtl="0" algn="l">
              <a:spcBef>
                <a:spcPts val="0"/>
              </a:spcBef>
              <a:spcAft>
                <a:spcPts val="0"/>
              </a:spcAft>
              <a:buNone/>
            </a:pPr>
            <a:r>
              <a:t/>
            </a:r>
            <a:endParaRPr sz="1708"/>
          </a:p>
          <a:p>
            <a:pPr indent="0" lvl="0" marL="0" rtl="0" algn="l">
              <a:spcBef>
                <a:spcPts val="0"/>
              </a:spcBef>
              <a:spcAft>
                <a:spcPts val="0"/>
              </a:spcAft>
              <a:buNone/>
            </a:pPr>
            <a:r>
              <a:rPr lang="en" sz="1708"/>
              <a:t> </a:t>
            </a:r>
            <a:endParaRPr sz="1708"/>
          </a:p>
          <a:p>
            <a:pPr indent="0" lvl="0" marL="0" rtl="0" algn="l">
              <a:spcBef>
                <a:spcPts val="0"/>
              </a:spcBef>
              <a:spcAft>
                <a:spcPts val="0"/>
              </a:spcAft>
              <a:buNone/>
            </a:pPr>
            <a:r>
              <a:rPr lang="en" sz="1708"/>
              <a:t>Disney’s focus on quality movies proves that movie companies do not need to continuously pump out movies to be successful. Disney is able to make a profit with only one movie every few years in many cases.</a:t>
            </a:r>
            <a:endParaRPr sz="1708"/>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50" name="Google Shape;350;p23"/>
          <p:cNvPicPr preferRelativeResize="0"/>
          <p:nvPr/>
        </p:nvPicPr>
        <p:blipFill>
          <a:blip r:embed="rId3">
            <a:alphaModFix/>
          </a:blip>
          <a:stretch>
            <a:fillRect/>
          </a:stretch>
        </p:blipFill>
        <p:spPr>
          <a:xfrm>
            <a:off x="4879350" y="1312575"/>
            <a:ext cx="3917700" cy="2611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4"/>
          <p:cNvSpPr txBox="1"/>
          <p:nvPr>
            <p:ph type="ctrTitle"/>
          </p:nvPr>
        </p:nvSpPr>
        <p:spPr>
          <a:xfrm>
            <a:off x="454250" y="1158088"/>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Data collection </a:t>
            </a:r>
            <a:endParaRPr/>
          </a:p>
        </p:txBody>
      </p:sp>
      <p:sp>
        <p:nvSpPr>
          <p:cNvPr id="285" name="Google Shape;285;p14"/>
          <p:cNvSpPr txBox="1"/>
          <p:nvPr>
            <p:ph idx="1" type="subTitle"/>
          </p:nvPr>
        </p:nvSpPr>
        <p:spPr>
          <a:xfrm>
            <a:off x="454250" y="2819775"/>
            <a:ext cx="4255500" cy="16350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
              <a:t>We collected our data from Kaggle. The data comes in as a 5 columned table describing movies that disney has made.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data only encompasses the years from 1937 to 2016. Including total gross income of the movie, and inflation adjusted </a:t>
            </a:r>
            <a:r>
              <a:rPr lang="en"/>
              <a:t>total</a:t>
            </a:r>
            <a:r>
              <a:rPr lang="en"/>
              <a:t> income. </a:t>
            </a:r>
            <a:endParaRPr/>
          </a:p>
        </p:txBody>
      </p:sp>
      <p:pic>
        <p:nvPicPr>
          <p:cNvPr id="286" name="Google Shape;286;p14"/>
          <p:cNvPicPr preferRelativeResize="0"/>
          <p:nvPr/>
        </p:nvPicPr>
        <p:blipFill>
          <a:blip r:embed="rId3">
            <a:alphaModFix/>
          </a:blip>
          <a:stretch>
            <a:fillRect/>
          </a:stretch>
        </p:blipFill>
        <p:spPr>
          <a:xfrm>
            <a:off x="4507000" y="2672881"/>
            <a:ext cx="4526499" cy="192879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ctrTitle"/>
          </p:nvPr>
        </p:nvSpPr>
        <p:spPr>
          <a:xfrm>
            <a:off x="788425" y="371588"/>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Data Cleaning and Description</a:t>
            </a:r>
            <a:endParaRPr/>
          </a:p>
        </p:txBody>
      </p:sp>
      <p:pic>
        <p:nvPicPr>
          <p:cNvPr id="292" name="Google Shape;292;p15"/>
          <p:cNvPicPr preferRelativeResize="0"/>
          <p:nvPr/>
        </p:nvPicPr>
        <p:blipFill>
          <a:blip r:embed="rId3">
            <a:alphaModFix/>
          </a:blip>
          <a:stretch>
            <a:fillRect/>
          </a:stretch>
        </p:blipFill>
        <p:spPr>
          <a:xfrm>
            <a:off x="716712" y="2133975"/>
            <a:ext cx="6949948" cy="1306650"/>
          </a:xfrm>
          <a:prstGeom prst="rect">
            <a:avLst/>
          </a:prstGeom>
          <a:noFill/>
          <a:ln>
            <a:noFill/>
          </a:ln>
        </p:spPr>
      </p:pic>
      <p:pic>
        <p:nvPicPr>
          <p:cNvPr id="293" name="Google Shape;293;p15"/>
          <p:cNvPicPr preferRelativeResize="0"/>
          <p:nvPr/>
        </p:nvPicPr>
        <p:blipFill>
          <a:blip r:embed="rId4">
            <a:alphaModFix/>
          </a:blip>
          <a:stretch>
            <a:fillRect/>
          </a:stretch>
        </p:blipFill>
        <p:spPr>
          <a:xfrm>
            <a:off x="1893525" y="3557800"/>
            <a:ext cx="4596324" cy="1352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6"/>
          <p:cNvSpPr txBox="1"/>
          <p:nvPr>
            <p:ph type="ctrTitle"/>
          </p:nvPr>
        </p:nvSpPr>
        <p:spPr>
          <a:xfrm>
            <a:off x="824000" y="698838"/>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Three questions </a:t>
            </a:r>
            <a:endParaRPr/>
          </a:p>
        </p:txBody>
      </p:sp>
      <p:sp>
        <p:nvSpPr>
          <p:cNvPr id="299" name="Google Shape;299;p16"/>
          <p:cNvSpPr txBox="1"/>
          <p:nvPr>
            <p:ph idx="1" type="subTitle"/>
          </p:nvPr>
        </p:nvSpPr>
        <p:spPr>
          <a:xfrm>
            <a:off x="726500" y="2188775"/>
            <a:ext cx="4255500" cy="16953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Since 1936 what genre of movies does Disney most produce? </a:t>
            </a:r>
            <a:endParaRPr/>
          </a:p>
          <a:p>
            <a:pPr indent="-330200" lvl="0" marL="457200" rtl="0" algn="l">
              <a:spcBef>
                <a:spcPts val="0"/>
              </a:spcBef>
              <a:spcAft>
                <a:spcPts val="0"/>
              </a:spcAft>
              <a:buSzPts val="1600"/>
              <a:buChar char="●"/>
            </a:pPr>
            <a:r>
              <a:rPr lang="en"/>
              <a:t>What genres are most profitable on average?</a:t>
            </a:r>
            <a:endParaRPr/>
          </a:p>
          <a:p>
            <a:pPr indent="-330200" lvl="0" marL="457200" rtl="0" algn="l">
              <a:spcBef>
                <a:spcPts val="0"/>
              </a:spcBef>
              <a:spcAft>
                <a:spcPts val="0"/>
              </a:spcAft>
              <a:buSzPts val="1600"/>
              <a:buChar char="●"/>
            </a:pPr>
            <a:r>
              <a:rPr lang="en"/>
              <a:t>Is movie year correlated with gross income?</a:t>
            </a:r>
            <a:endParaRPr/>
          </a:p>
        </p:txBody>
      </p:sp>
      <p:pic>
        <p:nvPicPr>
          <p:cNvPr id="300" name="Google Shape;300;p16"/>
          <p:cNvPicPr preferRelativeResize="0"/>
          <p:nvPr/>
        </p:nvPicPr>
        <p:blipFill>
          <a:blip r:embed="rId3">
            <a:alphaModFix/>
          </a:blip>
          <a:stretch>
            <a:fillRect/>
          </a:stretch>
        </p:blipFill>
        <p:spPr>
          <a:xfrm>
            <a:off x="5023775" y="1920998"/>
            <a:ext cx="3966002" cy="2230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17"/>
          <p:cNvSpPr txBox="1"/>
          <p:nvPr>
            <p:ph idx="1" type="subTitle"/>
          </p:nvPr>
        </p:nvSpPr>
        <p:spPr>
          <a:xfrm>
            <a:off x="2444250" y="153125"/>
            <a:ext cx="4255500" cy="695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sz="2200">
                <a:latin typeface="Maven Pro"/>
                <a:ea typeface="Maven Pro"/>
                <a:cs typeface="Maven Pro"/>
                <a:sym typeface="Maven Pro"/>
              </a:rPr>
              <a:t>Since 1936 what genre of movies does Disney most produce? </a:t>
            </a:r>
            <a:endParaRPr b="1" sz="3600">
              <a:latin typeface="Maven Pro"/>
              <a:ea typeface="Maven Pro"/>
              <a:cs typeface="Maven Pro"/>
              <a:sym typeface="Maven Pro"/>
            </a:endParaRPr>
          </a:p>
        </p:txBody>
      </p:sp>
      <p:pic>
        <p:nvPicPr>
          <p:cNvPr id="306" name="Google Shape;306;p17"/>
          <p:cNvPicPr preferRelativeResize="0"/>
          <p:nvPr/>
        </p:nvPicPr>
        <p:blipFill>
          <a:blip r:embed="rId3">
            <a:alphaModFix/>
          </a:blip>
          <a:stretch>
            <a:fillRect/>
          </a:stretch>
        </p:blipFill>
        <p:spPr>
          <a:xfrm>
            <a:off x="136025" y="848525"/>
            <a:ext cx="4609799" cy="3807775"/>
          </a:xfrm>
          <a:prstGeom prst="rect">
            <a:avLst/>
          </a:prstGeom>
          <a:noFill/>
          <a:ln>
            <a:noFill/>
          </a:ln>
        </p:spPr>
      </p:pic>
      <p:sp>
        <p:nvSpPr>
          <p:cNvPr id="307" name="Google Shape;307;p17"/>
          <p:cNvSpPr txBox="1"/>
          <p:nvPr>
            <p:ph idx="1" type="subTitle"/>
          </p:nvPr>
        </p:nvSpPr>
        <p:spPr>
          <a:xfrm>
            <a:off x="4894150" y="883325"/>
            <a:ext cx="3628200" cy="242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latin typeface="Maven Pro"/>
                <a:ea typeface="Maven Pro"/>
                <a:cs typeface="Maven Pro"/>
                <a:sym typeface="Maven Pro"/>
              </a:rPr>
              <a:t>Results: After grouping and each movie title by rating and charting on a bar chart. </a:t>
            </a:r>
            <a:endParaRPr b="1" sz="2200">
              <a:latin typeface="Maven Pro"/>
              <a:ea typeface="Maven Pro"/>
              <a:cs typeface="Maven Pro"/>
              <a:sym typeface="Maven Pro"/>
            </a:endParaRPr>
          </a:p>
        </p:txBody>
      </p:sp>
      <p:sp>
        <p:nvSpPr>
          <p:cNvPr id="308" name="Google Shape;308;p17"/>
          <p:cNvSpPr txBox="1"/>
          <p:nvPr>
            <p:ph idx="1" type="subTitle"/>
          </p:nvPr>
        </p:nvSpPr>
        <p:spPr>
          <a:xfrm>
            <a:off x="4894150" y="3019500"/>
            <a:ext cx="3628200" cy="163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latin typeface="Maven Pro"/>
                <a:ea typeface="Maven Pro"/>
                <a:cs typeface="Maven Pro"/>
                <a:sym typeface="Maven Pro"/>
              </a:rPr>
              <a:t>Top 3 Disney movies:</a:t>
            </a:r>
            <a:endParaRPr b="1" sz="2200">
              <a:latin typeface="Maven Pro"/>
              <a:ea typeface="Maven Pro"/>
              <a:cs typeface="Maven Pro"/>
              <a:sym typeface="Maven Pro"/>
            </a:endParaRPr>
          </a:p>
          <a:p>
            <a:pPr indent="0" lvl="0" marL="0" rtl="0" algn="l">
              <a:spcBef>
                <a:spcPts val="0"/>
              </a:spcBef>
              <a:spcAft>
                <a:spcPts val="0"/>
              </a:spcAft>
              <a:buNone/>
            </a:pPr>
            <a:r>
              <a:rPr b="1" lang="en" sz="2200">
                <a:latin typeface="Maven Pro"/>
                <a:ea typeface="Maven Pro"/>
                <a:cs typeface="Maven Pro"/>
                <a:sym typeface="Maven Pro"/>
              </a:rPr>
              <a:t>Comedy</a:t>
            </a:r>
            <a:endParaRPr b="1" sz="2200">
              <a:latin typeface="Maven Pro"/>
              <a:ea typeface="Maven Pro"/>
              <a:cs typeface="Maven Pro"/>
              <a:sym typeface="Maven Pro"/>
            </a:endParaRPr>
          </a:p>
          <a:p>
            <a:pPr indent="0" lvl="0" marL="0" rtl="0" algn="l">
              <a:spcBef>
                <a:spcPts val="0"/>
              </a:spcBef>
              <a:spcAft>
                <a:spcPts val="0"/>
              </a:spcAft>
              <a:buNone/>
            </a:pPr>
            <a:r>
              <a:rPr b="1" lang="en" sz="2200">
                <a:latin typeface="Maven Pro"/>
                <a:ea typeface="Maven Pro"/>
                <a:cs typeface="Maven Pro"/>
                <a:sym typeface="Maven Pro"/>
              </a:rPr>
              <a:t>Adventure</a:t>
            </a:r>
            <a:endParaRPr b="1" sz="2200">
              <a:latin typeface="Maven Pro"/>
              <a:ea typeface="Maven Pro"/>
              <a:cs typeface="Maven Pro"/>
              <a:sym typeface="Maven Pro"/>
            </a:endParaRPr>
          </a:p>
          <a:p>
            <a:pPr indent="0" lvl="0" marL="0" rtl="0" algn="l">
              <a:spcBef>
                <a:spcPts val="0"/>
              </a:spcBef>
              <a:spcAft>
                <a:spcPts val="0"/>
              </a:spcAft>
              <a:buNone/>
            </a:pPr>
            <a:r>
              <a:rPr b="1" lang="en" sz="2200">
                <a:latin typeface="Maven Pro"/>
                <a:ea typeface="Maven Pro"/>
                <a:cs typeface="Maven Pro"/>
                <a:sym typeface="Maven Pro"/>
              </a:rPr>
              <a:t>Drama</a:t>
            </a:r>
            <a:endParaRPr b="1" sz="2200">
              <a:latin typeface="Maven Pro"/>
              <a:ea typeface="Maven Pro"/>
              <a:cs typeface="Maven Pro"/>
              <a:sym typeface="Maven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18"/>
          <p:cNvSpPr txBox="1"/>
          <p:nvPr>
            <p:ph idx="1" type="subTitle"/>
          </p:nvPr>
        </p:nvSpPr>
        <p:spPr>
          <a:xfrm>
            <a:off x="2444250" y="153125"/>
            <a:ext cx="4255500" cy="695400"/>
          </a:xfrm>
          <a:prstGeom prst="rect">
            <a:avLst/>
          </a:prstGeom>
        </p:spPr>
        <p:txBody>
          <a:bodyPr anchorCtr="0" anchor="t" bIns="91425" lIns="91425" spcFirstLastPara="1" rIns="91425" wrap="square" tIns="91425">
            <a:normAutofit fontScale="92500" lnSpcReduction="20000"/>
          </a:bodyPr>
          <a:lstStyle/>
          <a:p>
            <a:pPr indent="0" lvl="0" marL="457200" rtl="0" algn="l">
              <a:spcBef>
                <a:spcPts val="0"/>
              </a:spcBef>
              <a:spcAft>
                <a:spcPts val="0"/>
              </a:spcAft>
              <a:buNone/>
            </a:pPr>
            <a:r>
              <a:rPr b="1" lang="en" sz="2200">
                <a:latin typeface="Maven Pro"/>
                <a:ea typeface="Maven Pro"/>
                <a:cs typeface="Maven Pro"/>
                <a:sym typeface="Maven Pro"/>
              </a:rPr>
              <a:t>What genres are most profitable on average?</a:t>
            </a:r>
            <a:endParaRPr b="1" sz="3600">
              <a:latin typeface="Maven Pro"/>
              <a:ea typeface="Maven Pro"/>
              <a:cs typeface="Maven Pro"/>
              <a:sym typeface="Maven Pro"/>
            </a:endParaRPr>
          </a:p>
        </p:txBody>
      </p:sp>
      <p:sp>
        <p:nvSpPr>
          <p:cNvPr id="314" name="Google Shape;314;p18"/>
          <p:cNvSpPr txBox="1"/>
          <p:nvPr>
            <p:ph idx="1" type="subTitle"/>
          </p:nvPr>
        </p:nvSpPr>
        <p:spPr>
          <a:xfrm>
            <a:off x="4650550" y="1140725"/>
            <a:ext cx="4255500" cy="13899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en" sz="2200">
                <a:latin typeface="Maven Pro"/>
                <a:ea typeface="Maven Pro"/>
                <a:cs typeface="Maven Pro"/>
                <a:sym typeface="Maven Pro"/>
              </a:rPr>
              <a:t>Results</a:t>
            </a:r>
            <a:r>
              <a:rPr b="1" lang="en" sz="2200">
                <a:latin typeface="Maven Pro"/>
                <a:ea typeface="Maven Pro"/>
                <a:cs typeface="Maven Pro"/>
                <a:sym typeface="Maven Pro"/>
              </a:rPr>
              <a:t>: </a:t>
            </a:r>
            <a:r>
              <a:rPr b="1" lang="en" sz="2200">
                <a:latin typeface="Maven Pro"/>
                <a:ea typeface="Maven Pro"/>
                <a:cs typeface="Maven Pro"/>
                <a:sym typeface="Maven Pro"/>
              </a:rPr>
              <a:t>After grouping and each movie title by genre and calculating the mean of each group. We can see that not all genres perform well with Disney’s audience and many of their top performing movies are children movies. </a:t>
            </a:r>
            <a:endParaRPr b="1" sz="2200">
              <a:latin typeface="Maven Pro"/>
              <a:ea typeface="Maven Pro"/>
              <a:cs typeface="Maven Pro"/>
              <a:sym typeface="Maven Pro"/>
            </a:endParaRPr>
          </a:p>
        </p:txBody>
      </p:sp>
      <p:pic>
        <p:nvPicPr>
          <p:cNvPr id="315" name="Google Shape;315;p18"/>
          <p:cNvPicPr preferRelativeResize="0"/>
          <p:nvPr/>
        </p:nvPicPr>
        <p:blipFill>
          <a:blip r:embed="rId3">
            <a:alphaModFix/>
          </a:blip>
          <a:stretch>
            <a:fillRect/>
          </a:stretch>
        </p:blipFill>
        <p:spPr>
          <a:xfrm>
            <a:off x="211000" y="1141675"/>
            <a:ext cx="4361010" cy="2609600"/>
          </a:xfrm>
          <a:prstGeom prst="rect">
            <a:avLst/>
          </a:prstGeom>
          <a:noFill/>
          <a:ln>
            <a:noFill/>
          </a:ln>
        </p:spPr>
      </p:pic>
      <p:pic>
        <p:nvPicPr>
          <p:cNvPr id="316" name="Google Shape;316;p18"/>
          <p:cNvPicPr preferRelativeResize="0"/>
          <p:nvPr/>
        </p:nvPicPr>
        <p:blipFill>
          <a:blip r:embed="rId4">
            <a:alphaModFix/>
          </a:blip>
          <a:stretch>
            <a:fillRect/>
          </a:stretch>
        </p:blipFill>
        <p:spPr>
          <a:xfrm>
            <a:off x="211000" y="4044425"/>
            <a:ext cx="8839198" cy="665085"/>
          </a:xfrm>
          <a:prstGeom prst="rect">
            <a:avLst/>
          </a:prstGeom>
          <a:noFill/>
          <a:ln>
            <a:noFill/>
          </a:ln>
        </p:spPr>
      </p:pic>
      <p:sp>
        <p:nvSpPr>
          <p:cNvPr id="317" name="Google Shape;317;p18"/>
          <p:cNvSpPr txBox="1"/>
          <p:nvPr>
            <p:ph idx="1" type="subTitle"/>
          </p:nvPr>
        </p:nvSpPr>
        <p:spPr>
          <a:xfrm>
            <a:off x="4650550" y="2577725"/>
            <a:ext cx="4361100" cy="14196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b="1" lang="en" sz="2200">
                <a:latin typeface="Maven Pro"/>
                <a:ea typeface="Maven Pro"/>
                <a:cs typeface="Maven Pro"/>
                <a:sym typeface="Maven Pro"/>
              </a:rPr>
              <a:t>Top 3 Disney movies:</a:t>
            </a:r>
            <a:endParaRPr b="1" sz="2200">
              <a:latin typeface="Maven Pro"/>
              <a:ea typeface="Maven Pro"/>
              <a:cs typeface="Maven Pro"/>
              <a:sym typeface="Maven Pro"/>
            </a:endParaRPr>
          </a:p>
          <a:p>
            <a:pPr indent="0" lvl="0" marL="0" rtl="0" algn="l">
              <a:spcBef>
                <a:spcPts val="0"/>
              </a:spcBef>
              <a:spcAft>
                <a:spcPts val="0"/>
              </a:spcAft>
              <a:buNone/>
            </a:pPr>
            <a:r>
              <a:rPr b="1" lang="en" sz="2200">
                <a:latin typeface="Maven Pro"/>
                <a:ea typeface="Maven Pro"/>
                <a:cs typeface="Maven Pro"/>
                <a:sym typeface="Maven Pro"/>
              </a:rPr>
              <a:t>Thriller / Suspense $</a:t>
            </a:r>
            <a:r>
              <a:rPr b="1" lang="en" sz="2200">
                <a:latin typeface="Maven Pro"/>
                <a:ea typeface="Maven Pro"/>
                <a:cs typeface="Maven Pro"/>
                <a:sym typeface="Maven Pro"/>
              </a:rPr>
              <a:t>92,418,640</a:t>
            </a:r>
            <a:endParaRPr b="1" sz="2200">
              <a:latin typeface="Maven Pro"/>
              <a:ea typeface="Maven Pro"/>
              <a:cs typeface="Maven Pro"/>
              <a:sym typeface="Maven Pro"/>
            </a:endParaRPr>
          </a:p>
          <a:p>
            <a:pPr indent="0" lvl="0" marL="0" rtl="0" algn="l">
              <a:spcBef>
                <a:spcPts val="0"/>
              </a:spcBef>
              <a:spcAft>
                <a:spcPts val="0"/>
              </a:spcAft>
              <a:buNone/>
            </a:pPr>
            <a:r>
              <a:rPr b="1" lang="en" sz="2200">
                <a:latin typeface="Maven Pro"/>
                <a:ea typeface="Maven Pro"/>
                <a:cs typeface="Maven Pro"/>
                <a:sym typeface="Maven Pro"/>
              </a:rPr>
              <a:t>Comedy $87,310,640</a:t>
            </a:r>
            <a:endParaRPr b="1" sz="2200">
              <a:latin typeface="Maven Pro"/>
              <a:ea typeface="Maven Pro"/>
              <a:cs typeface="Maven Pro"/>
              <a:sym typeface="Maven Pro"/>
            </a:endParaRPr>
          </a:p>
          <a:p>
            <a:pPr indent="0" lvl="0" marL="0" rtl="0" algn="l">
              <a:spcBef>
                <a:spcPts val="0"/>
              </a:spcBef>
              <a:spcAft>
                <a:spcPts val="0"/>
              </a:spcAft>
              <a:buNone/>
            </a:pPr>
            <a:r>
              <a:rPr b="1" lang="en" sz="2200">
                <a:latin typeface="Maven Pro"/>
                <a:ea typeface="Maven Pro"/>
                <a:cs typeface="Maven Pro"/>
                <a:sym typeface="Maven Pro"/>
              </a:rPr>
              <a:t>Romantic Comedy $78,213,260</a:t>
            </a:r>
            <a:endParaRPr b="1" sz="2200">
              <a:latin typeface="Maven Pro"/>
              <a:ea typeface="Maven Pro"/>
              <a:cs typeface="Maven Pro"/>
              <a:sym typeface="Maven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19"/>
          <p:cNvSpPr txBox="1"/>
          <p:nvPr>
            <p:ph idx="1" type="subTitle"/>
          </p:nvPr>
        </p:nvSpPr>
        <p:spPr>
          <a:xfrm>
            <a:off x="4987375" y="3398150"/>
            <a:ext cx="4255500" cy="267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323" name="Google Shape;323;p19"/>
          <p:cNvPicPr preferRelativeResize="0"/>
          <p:nvPr/>
        </p:nvPicPr>
        <p:blipFill>
          <a:blip r:embed="rId3">
            <a:alphaModFix/>
          </a:blip>
          <a:stretch>
            <a:fillRect/>
          </a:stretch>
        </p:blipFill>
        <p:spPr>
          <a:xfrm>
            <a:off x="4872350" y="2571750"/>
            <a:ext cx="3759700" cy="826407"/>
          </a:xfrm>
          <a:prstGeom prst="rect">
            <a:avLst/>
          </a:prstGeom>
          <a:noFill/>
          <a:ln>
            <a:noFill/>
          </a:ln>
        </p:spPr>
      </p:pic>
      <p:sp>
        <p:nvSpPr>
          <p:cNvPr id="324" name="Google Shape;324;p19"/>
          <p:cNvSpPr txBox="1"/>
          <p:nvPr>
            <p:ph idx="1" type="subTitle"/>
          </p:nvPr>
        </p:nvSpPr>
        <p:spPr>
          <a:xfrm>
            <a:off x="1873950" y="95625"/>
            <a:ext cx="5573400" cy="1016100"/>
          </a:xfrm>
          <a:prstGeom prst="rect">
            <a:avLst/>
          </a:prstGeom>
        </p:spPr>
        <p:txBody>
          <a:bodyPr anchorCtr="0" anchor="t" bIns="91425" lIns="91425" spcFirstLastPara="1" rIns="91425" wrap="square" tIns="91425">
            <a:normAutofit lnSpcReduction="10000"/>
          </a:bodyPr>
          <a:lstStyle/>
          <a:p>
            <a:pPr indent="0" lvl="0" marL="457200" rtl="0" algn="l">
              <a:spcBef>
                <a:spcPts val="0"/>
              </a:spcBef>
              <a:spcAft>
                <a:spcPts val="0"/>
              </a:spcAft>
              <a:buNone/>
            </a:pPr>
            <a:r>
              <a:rPr b="1" lang="en" sz="2200">
                <a:latin typeface="Maven Pro"/>
                <a:ea typeface="Maven Pro"/>
                <a:cs typeface="Maven Pro"/>
                <a:sym typeface="Maven Pro"/>
              </a:rPr>
              <a:t>Are years Released and Inflation Adjusted gross Income correlated?</a:t>
            </a:r>
            <a:endParaRPr b="1" sz="3600">
              <a:latin typeface="Maven Pro"/>
              <a:ea typeface="Maven Pro"/>
              <a:cs typeface="Maven Pro"/>
              <a:sym typeface="Maven Pro"/>
            </a:endParaRPr>
          </a:p>
        </p:txBody>
      </p:sp>
      <p:pic>
        <p:nvPicPr>
          <p:cNvPr id="325" name="Google Shape;325;p19"/>
          <p:cNvPicPr preferRelativeResize="0"/>
          <p:nvPr/>
        </p:nvPicPr>
        <p:blipFill>
          <a:blip r:embed="rId4">
            <a:alphaModFix/>
          </a:blip>
          <a:stretch>
            <a:fillRect/>
          </a:stretch>
        </p:blipFill>
        <p:spPr>
          <a:xfrm>
            <a:off x="438850" y="1064388"/>
            <a:ext cx="5753100" cy="1019175"/>
          </a:xfrm>
          <a:prstGeom prst="rect">
            <a:avLst/>
          </a:prstGeom>
          <a:noFill/>
          <a:ln>
            <a:noFill/>
          </a:ln>
        </p:spPr>
      </p:pic>
      <p:sp>
        <p:nvSpPr>
          <p:cNvPr id="326" name="Google Shape;326;p19"/>
          <p:cNvSpPr txBox="1"/>
          <p:nvPr>
            <p:ph idx="1" type="subTitle"/>
          </p:nvPr>
        </p:nvSpPr>
        <p:spPr>
          <a:xfrm>
            <a:off x="438850" y="2376225"/>
            <a:ext cx="4255500" cy="310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200">
                <a:latin typeface="Maven Pro"/>
                <a:ea typeface="Maven Pro"/>
                <a:cs typeface="Maven Pro"/>
                <a:sym typeface="Maven Pro"/>
              </a:rPr>
              <a:t>Results: </a:t>
            </a:r>
            <a:r>
              <a:rPr b="1" lang="en" sz="2200">
                <a:latin typeface="Maven Pro"/>
                <a:ea typeface="Maven Pro"/>
                <a:cs typeface="Maven Pro"/>
                <a:sym typeface="Maven Pro"/>
              </a:rPr>
              <a:t>After slicing and doing a correlation analysis we get a correlation value of  -.36</a:t>
            </a:r>
            <a:endParaRPr b="1" sz="2200">
              <a:latin typeface="Maven Pro"/>
              <a:ea typeface="Maven Pro"/>
              <a:cs typeface="Maven Pro"/>
              <a:sym typeface="Maven Pro"/>
            </a:endParaRPr>
          </a:p>
          <a:p>
            <a:pPr indent="0" lvl="0" marL="0" rtl="0" algn="l">
              <a:spcBef>
                <a:spcPts val="0"/>
              </a:spcBef>
              <a:spcAft>
                <a:spcPts val="0"/>
              </a:spcAft>
              <a:buNone/>
            </a:pPr>
            <a:r>
              <a:rPr b="1" lang="en" sz="2200">
                <a:latin typeface="Maven Pro"/>
                <a:ea typeface="Maven Pro"/>
                <a:cs typeface="Maven Pro"/>
                <a:sym typeface="Maven Pro"/>
              </a:rPr>
              <a:t>This value tells us clearly that year and gross income are not correlated. </a:t>
            </a:r>
            <a:endParaRPr b="1" sz="2200">
              <a:latin typeface="Maven Pro"/>
              <a:ea typeface="Maven Pro"/>
              <a:cs typeface="Maven Pro"/>
              <a:sym typeface="Maven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20"/>
          <p:cNvSpPr txBox="1"/>
          <p:nvPr>
            <p:ph type="title"/>
          </p:nvPr>
        </p:nvSpPr>
        <p:spPr>
          <a:xfrm>
            <a:off x="1388550" y="1531375"/>
            <a:ext cx="6366900" cy="18633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Visualizations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1"/>
          <p:cNvSpPr txBox="1"/>
          <p:nvPr>
            <p:ph idx="1" type="subTitle"/>
          </p:nvPr>
        </p:nvSpPr>
        <p:spPr>
          <a:xfrm>
            <a:off x="2080050" y="111650"/>
            <a:ext cx="5463300" cy="695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sz="3600">
                <a:latin typeface="Maven Pro"/>
                <a:ea typeface="Maven Pro"/>
                <a:cs typeface="Maven Pro"/>
                <a:sym typeface="Maven Pro"/>
              </a:rPr>
              <a:t>Total adjusted Income by Year</a:t>
            </a:r>
            <a:endParaRPr/>
          </a:p>
        </p:txBody>
      </p:sp>
      <p:pic>
        <p:nvPicPr>
          <p:cNvPr id="337" name="Google Shape;337;p21"/>
          <p:cNvPicPr preferRelativeResize="0"/>
          <p:nvPr/>
        </p:nvPicPr>
        <p:blipFill>
          <a:blip r:embed="rId3">
            <a:alphaModFix/>
          </a:blip>
          <a:stretch>
            <a:fillRect/>
          </a:stretch>
        </p:blipFill>
        <p:spPr>
          <a:xfrm>
            <a:off x="596838" y="719825"/>
            <a:ext cx="7950331" cy="40316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